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3" r:id="rId3"/>
    <p:sldId id="262" r:id="rId4"/>
    <p:sldId id="259" r:id="rId5"/>
    <p:sldId id="265" r:id="rId6"/>
    <p:sldId id="276" r:id="rId7"/>
    <p:sldId id="258" r:id="rId8"/>
    <p:sldId id="264" r:id="rId9"/>
    <p:sldId id="269" r:id="rId10"/>
    <p:sldId id="266" r:id="rId11"/>
    <p:sldId id="260" r:id="rId12"/>
    <p:sldId id="267" r:id="rId13"/>
    <p:sldId id="275" r:id="rId14"/>
    <p:sldId id="271" r:id="rId15"/>
    <p:sldId id="274" r:id="rId16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omic Sans MS" panose="030F0702030302020204" pitchFamily="66" charset="0"/>
      <p:regular r:id="rId22"/>
      <p:bold r:id="rId23"/>
      <p:italic r:id="rId24"/>
      <p:boldItalic r:id="rId25"/>
    </p:embeddedFont>
    <p:embeddedFont>
      <p:font typeface="Montserrat Classic" panose="020B0604020202020204" charset="0"/>
      <p:regular r:id="rId26"/>
      <p:bold r:id="rId27"/>
    </p:embeddedFont>
    <p:embeddedFont>
      <p:font typeface="Montserrat Light" panose="020B060402020202020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125" autoAdjust="0"/>
  </p:normalViewPr>
  <p:slideViewPr>
    <p:cSldViewPr>
      <p:cViewPr varScale="1">
        <p:scale>
          <a:sx n="67" d="100"/>
          <a:sy n="67" d="100"/>
        </p:scale>
        <p:origin x="72" y="2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BBD7B1-0E8A-49F8-BB85-A12272ECF6BA}" type="datetimeFigureOut">
              <a:rPr lang="en-AU" smtClean="0"/>
              <a:t>24/11/2019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828D9C-03B2-42B8-8EAA-AD98B2AC38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2633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828D9C-03B2-42B8-8EAA-AD98B2AC38A6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7855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828D9C-03B2-42B8-8EAA-AD98B2AC38A6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3771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828D9C-03B2-42B8-8EAA-AD98B2AC38A6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6275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linkedin.com/in/lyndon-walker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r4stats.com/articles/why-r-is-hard-to-learn/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elearningindustry.com/top-10-tips-create-corporate-learning-community-of-practice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9343" r="906" b="23227"/>
          <a:stretch>
            <a:fillRect/>
          </a:stretch>
        </p:blipFill>
        <p:spPr>
          <a:xfrm>
            <a:off x="0" y="11596"/>
            <a:ext cx="18264914" cy="8295953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990600" y="23408"/>
            <a:ext cx="11406299" cy="8284142"/>
          </a:xfrm>
          <a:prstGeom prst="rect">
            <a:avLst/>
          </a:prstGeom>
          <a:solidFill>
            <a:srgbClr val="10609D">
              <a:alpha val="89803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394632" y="266700"/>
            <a:ext cx="10307631" cy="4370371"/>
            <a:chOff x="0" y="0"/>
            <a:chExt cx="9280221" cy="39347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280221" cy="3934755"/>
            </a:xfrm>
            <a:custGeom>
              <a:avLst/>
              <a:gdLst/>
              <a:ahLst/>
              <a:cxnLst/>
              <a:rect l="l" t="t" r="r" b="b"/>
              <a:pathLst>
                <a:path w="9280221" h="3934755">
                  <a:moveTo>
                    <a:pt x="0" y="0"/>
                  </a:moveTo>
                  <a:lnTo>
                    <a:pt x="0" y="3934755"/>
                  </a:lnTo>
                  <a:lnTo>
                    <a:pt x="9280221" y="3934755"/>
                  </a:lnTo>
                  <a:lnTo>
                    <a:pt x="9280221" y="0"/>
                  </a:lnTo>
                  <a:lnTo>
                    <a:pt x="0" y="0"/>
                  </a:lnTo>
                  <a:close/>
                  <a:moveTo>
                    <a:pt x="9219261" y="3873795"/>
                  </a:moveTo>
                  <a:lnTo>
                    <a:pt x="59690" y="3873795"/>
                  </a:lnTo>
                  <a:lnTo>
                    <a:pt x="59690" y="59690"/>
                  </a:lnTo>
                  <a:lnTo>
                    <a:pt x="9219261" y="59690"/>
                  </a:lnTo>
                  <a:lnTo>
                    <a:pt x="9219261" y="387379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36477" y="8555811"/>
            <a:ext cx="1044723" cy="923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111639" y="8555811"/>
            <a:ext cx="918561" cy="91856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655599" y="492447"/>
            <a:ext cx="9785699" cy="3667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b="1" i="0" spc="-80" dirty="0">
                <a:solidFill>
                  <a:srgbClr val="FFFFFF"/>
                </a:solidFill>
                <a:latin typeface="Montserrat Classic"/>
              </a:rPr>
              <a:t>GETTING YOUR COLLEAGUES STARTED WITH 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81200" y="4961014"/>
            <a:ext cx="9067800" cy="15183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00"/>
              </a:lnSpc>
            </a:pPr>
            <a:r>
              <a:rPr lang="en-US" sz="4200" b="0" i="0" spc="42" dirty="0">
                <a:solidFill>
                  <a:schemeClr val="bg1"/>
                </a:solidFill>
                <a:latin typeface="Montserrat Classic"/>
              </a:rPr>
              <a:t>Dr Lyndon Walker </a:t>
            </a:r>
          </a:p>
          <a:p>
            <a:pPr>
              <a:lnSpc>
                <a:spcPts val="6300"/>
              </a:lnSpc>
            </a:pPr>
            <a:r>
              <a:rPr lang="en-US" sz="4200" b="0" i="0" spc="42" dirty="0">
                <a:solidFill>
                  <a:schemeClr val="bg1"/>
                </a:solidFill>
                <a:latin typeface="Montserrat Classic"/>
              </a:rPr>
              <a:t>Veritate Data Science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0C8D39-1CA6-4810-BD4E-B35874529834}"/>
              </a:ext>
            </a:extLst>
          </p:cNvPr>
          <p:cNvSpPr txBox="1"/>
          <p:nvPr/>
        </p:nvSpPr>
        <p:spPr>
          <a:xfrm>
            <a:off x="2209800" y="8781223"/>
            <a:ext cx="792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>
                <a:hlinkClick r:id="rId5"/>
              </a:rPr>
              <a:t>https://www.linkedin.com/in/lyndon-walker/</a:t>
            </a:r>
            <a:endParaRPr lang="en-AU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3AA831-7E66-4150-84C9-FAC58051F7A1}"/>
              </a:ext>
            </a:extLst>
          </p:cNvPr>
          <p:cNvSpPr txBox="1"/>
          <p:nvPr/>
        </p:nvSpPr>
        <p:spPr>
          <a:xfrm>
            <a:off x="13030200" y="8781223"/>
            <a:ext cx="381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b="1" dirty="0">
                <a:solidFill>
                  <a:schemeClr val="accent1"/>
                </a:solidFill>
              </a:rPr>
              <a:t>@</a:t>
            </a:r>
            <a:r>
              <a:rPr lang="en-AU" sz="3200" b="1" dirty="0" err="1">
                <a:solidFill>
                  <a:schemeClr val="accent1"/>
                </a:solidFill>
              </a:rPr>
              <a:t>drlyndonwalker</a:t>
            </a:r>
            <a:endParaRPr lang="en-AU" sz="32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622D5A1-3099-4D29-8B06-42AA596FD6FE}"/>
              </a:ext>
            </a:extLst>
          </p:cNvPr>
          <p:cNvSpPr txBox="1"/>
          <p:nvPr/>
        </p:nvSpPr>
        <p:spPr>
          <a:xfrm>
            <a:off x="-609600" y="201858"/>
            <a:ext cx="17449800" cy="9792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450"/>
              </a:lnSpc>
            </a:pPr>
            <a:r>
              <a:rPr lang="en-US" sz="6500" i="0" spc="-65" dirty="0">
                <a:solidFill>
                  <a:srgbClr val="10609D"/>
                </a:solidFill>
                <a:latin typeface="Montserrat Classic"/>
              </a:rPr>
              <a:t>USE INTERESTING AND RELEVANT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57D46A-751A-40FC-BE11-07F3A8728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524000"/>
            <a:ext cx="8220376" cy="3924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5120AB-CD9B-4D12-A397-EEE649427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6057900"/>
            <a:ext cx="8488315" cy="2057400"/>
          </a:xfrm>
          <a:prstGeom prst="rect">
            <a:avLst/>
          </a:prstGeom>
        </p:spPr>
      </p:pic>
      <p:pic>
        <p:nvPicPr>
          <p:cNvPr id="1026" name="Picture 2" descr="Image result for iris clusters">
            <a:extLst>
              <a:ext uri="{FF2B5EF4-FFF2-40B4-BE49-F238E27FC236}">
                <a16:creationId xmlns:a16="http://schemas.microsoft.com/office/drawing/2014/main" id="{FC864C25-3128-46BD-BFD2-1AE073AA4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447" y="691479"/>
            <a:ext cx="8763000" cy="876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6355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60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84923"/>
            <a:ext cx="8871784" cy="1487555"/>
            <a:chOff x="0" y="0"/>
            <a:chExt cx="11829046" cy="1983407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1829046" cy="1983407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304800" y="535349"/>
              <a:ext cx="10806162" cy="8056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5320"/>
                </a:lnSpc>
              </a:pPr>
              <a:r>
                <a:rPr lang="en-US" sz="3800" b="1" i="0" spc="190" dirty="0">
                  <a:solidFill>
                    <a:srgbClr val="10609D"/>
                  </a:solidFill>
                  <a:latin typeface="Montserrat Classic"/>
                </a:rPr>
                <a:t>Keep </a:t>
              </a:r>
              <a:r>
                <a:rPr lang="en-US" sz="3800" b="1" spc="190" dirty="0">
                  <a:solidFill>
                    <a:srgbClr val="10609D"/>
                  </a:solidFill>
                  <a:latin typeface="Montserrat Classic"/>
                </a:rPr>
                <a:t>your own biases in mind</a:t>
              </a:r>
              <a:endParaRPr lang="en-US" sz="3800" b="1" i="0" spc="190" dirty="0">
                <a:solidFill>
                  <a:srgbClr val="10609D"/>
                </a:solidFill>
                <a:latin typeface="Montserrat Classic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5400" y="2552700"/>
            <a:ext cx="16192889" cy="4636365"/>
            <a:chOff x="355600" y="-3799275"/>
            <a:chExt cx="21590519" cy="6181820"/>
          </a:xfrm>
        </p:grpSpPr>
        <p:grpSp>
          <p:nvGrpSpPr>
            <p:cNvPr id="6" name="Group 6"/>
            <p:cNvGrpSpPr/>
            <p:nvPr/>
          </p:nvGrpSpPr>
          <p:grpSpPr>
            <a:xfrm>
              <a:off x="355600" y="-3799275"/>
              <a:ext cx="21590519" cy="5141524"/>
              <a:chOff x="240117" y="-2565438"/>
              <a:chExt cx="14578867" cy="347178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240117" y="-2565438"/>
                <a:ext cx="14578867" cy="3471783"/>
              </a:xfrm>
              <a:custGeom>
                <a:avLst/>
                <a:gdLst/>
                <a:ahLst/>
                <a:cxnLst/>
                <a:rect l="l" t="t" r="r" b="b"/>
                <a:pathLst>
                  <a:path w="14578867" h="3471783">
                    <a:moveTo>
                      <a:pt x="0" y="0"/>
                    </a:moveTo>
                    <a:lnTo>
                      <a:pt x="0" y="3471783"/>
                    </a:lnTo>
                    <a:lnTo>
                      <a:pt x="14578867" y="3471783"/>
                    </a:lnTo>
                    <a:lnTo>
                      <a:pt x="14578867" y="0"/>
                    </a:lnTo>
                    <a:lnTo>
                      <a:pt x="0" y="0"/>
                    </a:lnTo>
                    <a:close/>
                    <a:moveTo>
                      <a:pt x="14517908" y="3410824"/>
                    </a:moveTo>
                    <a:lnTo>
                      <a:pt x="59690" y="3410824"/>
                    </a:lnTo>
                    <a:lnTo>
                      <a:pt x="59690" y="59690"/>
                    </a:lnTo>
                    <a:lnTo>
                      <a:pt x="14517908" y="59690"/>
                    </a:lnTo>
                    <a:lnTo>
                      <a:pt x="14517908" y="3410824"/>
                    </a:lnTo>
                    <a:close/>
                  </a:path>
                </a:pathLst>
              </a:custGeom>
              <a:solidFill>
                <a:srgbClr val="FFFFFF">
                  <a:alpha val="19607"/>
                </a:srgbClr>
              </a:solidFill>
            </p:spPr>
          </p:sp>
        </p:grpSp>
        <p:sp>
          <p:nvSpPr>
            <p:cNvPr id="8" name="TextBox 8"/>
            <p:cNvSpPr txBox="1"/>
            <p:nvPr/>
          </p:nvSpPr>
          <p:spPr>
            <a:xfrm>
              <a:off x="934161" y="1705521"/>
              <a:ext cx="19046567" cy="6770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400" b="0" i="0" spc="340" dirty="0">
                  <a:solidFill>
                    <a:srgbClr val="FFFFFF"/>
                  </a:solidFill>
                  <a:latin typeface="Montserrat Classic"/>
                </a:rPr>
                <a:t>BENJAMIN FRANKLIN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297116" y="-3596075"/>
              <a:ext cx="19046567" cy="3776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00"/>
                </a:lnSpc>
              </a:pPr>
              <a:r>
                <a:rPr lang="en-US" sz="5600" i="1" spc="-100" dirty="0">
                  <a:solidFill>
                    <a:srgbClr val="FFFFFF"/>
                  </a:solidFill>
                  <a:latin typeface="Montserrat Classic"/>
                </a:rPr>
                <a:t>“The doorstep to the temple of wisdom is a knowledge of our own ignorance”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60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1000" y="0"/>
            <a:ext cx="5258929" cy="82677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533400" y="5137179"/>
            <a:ext cx="5106529" cy="25391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5000" b="1" spc="522" dirty="0">
                <a:solidFill>
                  <a:srgbClr val="10609D"/>
                </a:solidFill>
                <a:latin typeface="Montserrat Classic"/>
              </a:rPr>
              <a:t>MAKE YOUR OWN RESOURCES</a:t>
            </a:r>
          </a:p>
        </p:txBody>
      </p:sp>
      <p:sp>
        <p:nvSpPr>
          <p:cNvPr id="68" name="TextBox 3">
            <a:extLst>
              <a:ext uri="{FF2B5EF4-FFF2-40B4-BE49-F238E27FC236}">
                <a16:creationId xmlns:a16="http://schemas.microsoft.com/office/drawing/2014/main" id="{FC6FED95-135A-4D80-B570-F1638EFD96EE}"/>
              </a:ext>
            </a:extLst>
          </p:cNvPr>
          <p:cNvSpPr txBox="1"/>
          <p:nvPr/>
        </p:nvSpPr>
        <p:spPr>
          <a:xfrm>
            <a:off x="5688683" y="266615"/>
            <a:ext cx="12648071" cy="97411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50672" lvl="1">
              <a:spcAft>
                <a:spcPts val="1800"/>
              </a:spcAft>
            </a:pPr>
            <a:r>
              <a:rPr lang="en-US" sz="3600" b="1" i="0" spc="30" dirty="0">
                <a:solidFill>
                  <a:srgbClr val="FFFFFF"/>
                </a:solidFill>
                <a:latin typeface="Montserrat Light"/>
              </a:rPr>
              <a:t>Screen Capture Video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Narrating</a:t>
            </a: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/explaining as you work</a:t>
            </a:r>
            <a:endParaRPr lang="en-US" sz="3600" b="0" i="0" spc="30" dirty="0">
              <a:solidFill>
                <a:srgbClr val="FFFFFF"/>
              </a:solidFill>
              <a:latin typeface="Montserrat Light"/>
            </a:endParaRP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Live or pre-recorded 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Camtasia, Zoom, Windows Game Bar (</a:t>
            </a:r>
            <a:r>
              <a:rPr lang="en-US" sz="3600" spc="30" dirty="0" err="1">
                <a:solidFill>
                  <a:srgbClr val="FFFFFF"/>
                </a:solidFill>
                <a:latin typeface="Montserrat Light"/>
              </a:rPr>
              <a:t>Win+G</a:t>
            </a: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), OBS</a:t>
            </a:r>
          </a:p>
          <a:p>
            <a:pPr marL="250672" lvl="1">
              <a:spcAft>
                <a:spcPts val="1800"/>
              </a:spcAft>
            </a:pPr>
            <a:endParaRPr lang="en-US" sz="3600" b="1" spc="30" dirty="0">
              <a:solidFill>
                <a:srgbClr val="FFFFFF"/>
              </a:solidFill>
              <a:latin typeface="Montserrat Light"/>
            </a:endParaRPr>
          </a:p>
          <a:p>
            <a:pPr marL="250672" lvl="1">
              <a:spcAft>
                <a:spcPts val="1800"/>
              </a:spcAft>
            </a:pPr>
            <a:r>
              <a:rPr lang="en-US" sz="3600" b="1" spc="30" dirty="0">
                <a:solidFill>
                  <a:srgbClr val="FFFFFF"/>
                </a:solidFill>
                <a:latin typeface="Montserrat Light"/>
              </a:rPr>
              <a:t>Create a repository/hub for material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Lots of options – </a:t>
            </a:r>
            <a:r>
              <a:rPr lang="en-US" sz="3600" spc="30" dirty="0" err="1">
                <a:solidFill>
                  <a:srgbClr val="FFFFFF"/>
                </a:solidFill>
                <a:latin typeface="Montserrat Light"/>
              </a:rPr>
              <a:t>Sharepoint</a:t>
            </a: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, Dropbox, wiki, </a:t>
            </a:r>
            <a:r>
              <a:rPr lang="en-US" sz="3600" spc="30" dirty="0" err="1">
                <a:solidFill>
                  <a:srgbClr val="FFFFFF"/>
                </a:solidFill>
                <a:latin typeface="Montserrat Light"/>
              </a:rPr>
              <a:t>lms</a:t>
            </a: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, notebook (e.g. </a:t>
            </a:r>
            <a:r>
              <a:rPr lang="en-US" sz="3600" spc="30" dirty="0" err="1">
                <a:solidFill>
                  <a:srgbClr val="FFFFFF"/>
                </a:solidFill>
                <a:latin typeface="Montserrat Light"/>
              </a:rPr>
              <a:t>Jupyter</a:t>
            </a: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), </a:t>
            </a:r>
            <a:r>
              <a:rPr lang="en-US" sz="3600" spc="30" dirty="0" err="1">
                <a:solidFill>
                  <a:srgbClr val="FFFFFF"/>
                </a:solidFill>
                <a:latin typeface="Montserrat Light"/>
              </a:rPr>
              <a:t>github</a:t>
            </a:r>
            <a:endParaRPr lang="en-US" sz="3600" spc="30" dirty="0">
              <a:solidFill>
                <a:srgbClr val="FFFFFF"/>
              </a:solidFill>
              <a:latin typeface="Montserrat Light"/>
            </a:endParaRPr>
          </a:p>
          <a:p>
            <a:pPr marL="250672" lvl="1">
              <a:spcAft>
                <a:spcPts val="1800"/>
              </a:spcAft>
            </a:pPr>
            <a:endParaRPr lang="en-US" sz="3600" b="1" spc="30" dirty="0">
              <a:solidFill>
                <a:srgbClr val="FFFFFF"/>
              </a:solidFill>
              <a:latin typeface="Montserrat Light"/>
            </a:endParaRPr>
          </a:p>
          <a:p>
            <a:pPr marL="250672" lvl="1">
              <a:spcAft>
                <a:spcPts val="1800"/>
              </a:spcAft>
            </a:pPr>
            <a:r>
              <a:rPr lang="en-US" sz="3600" b="1" spc="30" dirty="0">
                <a:solidFill>
                  <a:srgbClr val="FFFFFF"/>
                </a:solidFill>
                <a:latin typeface="Montserrat Light"/>
              </a:rPr>
              <a:t>Focus on workflow, team styles &amp; usage</a:t>
            </a:r>
          </a:p>
          <a:p>
            <a:pPr marL="250672" lvl="1">
              <a:spcAft>
                <a:spcPts val="1800"/>
              </a:spcAft>
            </a:pPr>
            <a:endParaRPr lang="en-US" sz="3600" spc="30" dirty="0">
              <a:solidFill>
                <a:srgbClr val="FFFFFF"/>
              </a:solidFill>
              <a:latin typeface="Montserrat Light"/>
            </a:endParaRPr>
          </a:p>
          <a:p>
            <a:pPr marL="250672" lvl="1">
              <a:spcAft>
                <a:spcPts val="1800"/>
              </a:spcAft>
            </a:pPr>
            <a:r>
              <a:rPr lang="en-US" sz="3600" b="1" spc="30" dirty="0">
                <a:solidFill>
                  <a:srgbClr val="FFFFFF"/>
                </a:solidFill>
                <a:latin typeface="Montserrat Light"/>
              </a:rPr>
              <a:t>Be proactive with support</a:t>
            </a:r>
            <a:endParaRPr lang="en-US" sz="3600" spc="30" dirty="0">
              <a:solidFill>
                <a:srgbClr val="FFFFFF"/>
              </a:solidFill>
              <a:latin typeface="Montserrat Light"/>
            </a:endParaRPr>
          </a:p>
          <a:p>
            <a:pPr marL="250672" lvl="1">
              <a:spcAft>
                <a:spcPts val="1800"/>
              </a:spcAft>
            </a:pPr>
            <a:endParaRPr lang="en-US" sz="3600" b="0" i="0" spc="30" dirty="0">
              <a:solidFill>
                <a:srgbClr val="FFFFFF"/>
              </a:solidFill>
              <a:latin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713872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60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81000" y="0"/>
            <a:ext cx="5258929" cy="82677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533400" y="5137179"/>
            <a:ext cx="5106529" cy="24469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4800" b="1" spc="522" dirty="0">
                <a:solidFill>
                  <a:srgbClr val="10609D"/>
                </a:solidFill>
                <a:latin typeface="Montserrat Classic"/>
              </a:rPr>
              <a:t>SOME COMMON DIFFICULTIES</a:t>
            </a:r>
          </a:p>
        </p:txBody>
      </p:sp>
      <p:sp>
        <p:nvSpPr>
          <p:cNvPr id="68" name="TextBox 3">
            <a:extLst>
              <a:ext uri="{FF2B5EF4-FFF2-40B4-BE49-F238E27FC236}">
                <a16:creationId xmlns:a16="http://schemas.microsoft.com/office/drawing/2014/main" id="{FC6FED95-135A-4D80-B570-F1638EFD96EE}"/>
              </a:ext>
            </a:extLst>
          </p:cNvPr>
          <p:cNvSpPr txBox="1"/>
          <p:nvPr/>
        </p:nvSpPr>
        <p:spPr>
          <a:xfrm>
            <a:off x="5562600" y="9376"/>
            <a:ext cx="12496800" cy="108491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Case sensitivity</a:t>
            </a: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Using a command line (especially for creating/storing vs displaying on screen)</a:t>
            </a: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“</a:t>
            </a:r>
            <a:r>
              <a:rPr lang="en-US" sz="3600" i="1" spc="30" dirty="0">
                <a:solidFill>
                  <a:srgbClr val="FFFFFF"/>
                </a:solidFill>
                <a:latin typeface="Montserrat Light"/>
              </a:rPr>
              <a:t>It didn’t save my code</a:t>
            </a: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”</a:t>
            </a: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Blindly following templated code without trying to understand (or it isn’t explained)</a:t>
            </a:r>
            <a:endParaRPr lang="en-US" sz="3600" spc="30" dirty="0">
              <a:solidFill>
                <a:srgbClr val="FFFFFF"/>
              </a:solidFill>
              <a:latin typeface="Montserrat Light"/>
            </a:endParaRP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Functions vs variables (understanding structure)</a:t>
            </a: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Steps in instructions/lessons that are assumed</a:t>
            </a: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help() isn’t always that helpful</a:t>
            </a: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Paths</a:t>
            </a: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Piping?</a:t>
            </a: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*Non-standard evaluation</a:t>
            </a:r>
          </a:p>
          <a:p>
            <a:pPr marL="993622" lvl="1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*The idiosyncrasies </a:t>
            </a:r>
            <a:r>
              <a:rPr lang="en-US" sz="3600" spc="30" dirty="0">
                <a:solidFill>
                  <a:schemeClr val="bg1"/>
                </a:solidFill>
                <a:latin typeface="Montserrat Light"/>
              </a:rPr>
              <a:t>(</a:t>
            </a:r>
            <a:r>
              <a:rPr lang="en-AU" sz="36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http://r4stats.com/articles/why-r-is-hard-to-learn/</a:t>
            </a:r>
            <a:r>
              <a:rPr lang="en-AU" sz="3600" dirty="0">
                <a:solidFill>
                  <a:schemeClr val="bg1"/>
                </a:solidFill>
              </a:rPr>
              <a:t>)</a:t>
            </a:r>
            <a:endParaRPr lang="en-US" sz="3600" spc="30" dirty="0">
              <a:solidFill>
                <a:schemeClr val="bg1"/>
              </a:solidFill>
              <a:latin typeface="Montserrat Light"/>
            </a:endParaRPr>
          </a:p>
          <a:p>
            <a:pPr marL="250672" lvl="1">
              <a:spcAft>
                <a:spcPts val="1800"/>
              </a:spcAft>
            </a:pPr>
            <a:endParaRPr lang="en-US" sz="3600" b="0" i="0" spc="30" dirty="0">
              <a:solidFill>
                <a:srgbClr val="FFFFFF"/>
              </a:solidFill>
              <a:latin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225338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60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2400" y="0"/>
            <a:ext cx="5487529" cy="82677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190500" y="4533900"/>
            <a:ext cx="5411328" cy="32884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4600" b="1" spc="522" dirty="0">
                <a:solidFill>
                  <a:srgbClr val="10609D"/>
                </a:solidFill>
                <a:latin typeface="Montserrat Classic"/>
              </a:rPr>
              <a:t>COMMUNITY OF PRACTICE &amp; MASTERMINDS</a:t>
            </a:r>
          </a:p>
          <a:p>
            <a:pPr>
              <a:lnSpc>
                <a:spcPts val="6600"/>
              </a:lnSpc>
            </a:pPr>
            <a:r>
              <a:rPr lang="en-US" sz="4600" b="1" spc="522" dirty="0">
                <a:solidFill>
                  <a:srgbClr val="10609D"/>
                </a:solidFill>
                <a:latin typeface="Montserrat Classic"/>
              </a:rPr>
              <a:t>(peer mentors)</a:t>
            </a:r>
          </a:p>
        </p:txBody>
      </p:sp>
      <p:sp>
        <p:nvSpPr>
          <p:cNvPr id="68" name="TextBox 3">
            <a:extLst>
              <a:ext uri="{FF2B5EF4-FFF2-40B4-BE49-F238E27FC236}">
                <a16:creationId xmlns:a16="http://schemas.microsoft.com/office/drawing/2014/main" id="{FC6FED95-135A-4D80-B570-F1638EFD96EE}"/>
              </a:ext>
            </a:extLst>
          </p:cNvPr>
          <p:cNvSpPr txBox="1"/>
          <p:nvPr/>
        </p:nvSpPr>
        <p:spPr>
          <a:xfrm>
            <a:off x="5867400" y="419100"/>
            <a:ext cx="12191999" cy="100642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50672" lvl="1">
              <a:spcAft>
                <a:spcPts val="1800"/>
              </a:spcAft>
            </a:pPr>
            <a:r>
              <a:rPr lang="en-US" sz="3600" b="1" spc="30" dirty="0">
                <a:solidFill>
                  <a:srgbClr val="FFFFFF"/>
                </a:solidFill>
                <a:latin typeface="Montserrat Light"/>
              </a:rPr>
              <a:t>Community of Practice Model</a:t>
            </a:r>
            <a:endParaRPr lang="en-US" sz="3600" b="1" i="0" spc="30" dirty="0">
              <a:solidFill>
                <a:srgbClr val="FFFFFF"/>
              </a:solidFill>
              <a:latin typeface="Montserrat Light"/>
            </a:endParaRP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Create a community who </a:t>
            </a:r>
            <a:r>
              <a:rPr lang="en-US" sz="3600" b="0" i="0" u="sng" spc="30" dirty="0">
                <a:solidFill>
                  <a:srgbClr val="FFFFFF"/>
                </a:solidFill>
                <a:latin typeface="Montserrat Light"/>
              </a:rPr>
              <a:t>meet regularly</a:t>
            </a: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 and help teach each other as peer support/mentors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Can vary in skill level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Have leader/facilitator(s) to keep things organized (often better not the R expert)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Set learning goals, hold peer presentations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AU" sz="3600" dirty="0">
                <a:solidFill>
                  <a:schemeClr val="bg1"/>
                </a:solidFill>
                <a:latin typeface="Montserrat Light" panose="020B060402020202020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https://elearningindustry.com/top-10-tips-create-corporate-learning-community-of-practice</a:t>
            </a:r>
            <a:endParaRPr lang="en-US" sz="3600" spc="30" dirty="0">
              <a:solidFill>
                <a:schemeClr val="bg1"/>
              </a:solidFill>
              <a:latin typeface="Montserrat Light" panose="020B0604020202020204" charset="0"/>
            </a:endParaRPr>
          </a:p>
          <a:p>
            <a:pPr marL="250672" lvl="1">
              <a:spcAft>
                <a:spcPts val="1800"/>
              </a:spcAft>
            </a:pPr>
            <a:endParaRPr lang="en-US" sz="3600" spc="30" dirty="0">
              <a:solidFill>
                <a:srgbClr val="FFFFFF"/>
              </a:solidFill>
              <a:latin typeface="Montserrat Light"/>
            </a:endParaRPr>
          </a:p>
          <a:p>
            <a:pPr marL="250672" lvl="1">
              <a:spcAft>
                <a:spcPts val="1800"/>
              </a:spcAft>
            </a:pPr>
            <a:r>
              <a:rPr lang="en-US" sz="3600" b="1" spc="30" dirty="0">
                <a:solidFill>
                  <a:srgbClr val="FFFFFF"/>
                </a:solidFill>
                <a:latin typeface="Montserrat Light"/>
              </a:rPr>
              <a:t>Mastermind Group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Business oriented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More often external with networking agenda</a:t>
            </a:r>
          </a:p>
          <a:p>
            <a:pPr marL="822172" lvl="1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endParaRPr lang="en-US" sz="3600" spc="30" dirty="0">
              <a:solidFill>
                <a:srgbClr val="FFFFFF"/>
              </a:solidFill>
              <a:latin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182043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60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84923"/>
            <a:ext cx="8871784" cy="1487555"/>
            <a:chOff x="0" y="0"/>
            <a:chExt cx="11829046" cy="1983407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1829046" cy="1983407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304800" y="535349"/>
              <a:ext cx="10806162" cy="8056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53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800" b="1" i="0" u="none" strike="noStrike" kern="1200" cap="none" spc="190" normalizeH="0" baseline="0" noProof="0" dirty="0">
                  <a:ln>
                    <a:noFill/>
                  </a:ln>
                  <a:solidFill>
                    <a:srgbClr val="10609D"/>
                  </a:solidFill>
                  <a:effectLst/>
                  <a:uLnTx/>
                  <a:uFillTx/>
                  <a:latin typeface="Montserrat Classic"/>
                  <a:ea typeface="+mn-ea"/>
                  <a:cs typeface="+mn-cs"/>
                </a:rPr>
                <a:t>Questions &amp; Discussion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24000" y="2463130"/>
            <a:ext cx="16192889" cy="5891057"/>
            <a:chOff x="660400" y="-3904319"/>
            <a:chExt cx="21590519" cy="6908799"/>
          </a:xfrm>
        </p:grpSpPr>
        <p:grpSp>
          <p:nvGrpSpPr>
            <p:cNvPr id="6" name="Group 6"/>
            <p:cNvGrpSpPr/>
            <p:nvPr/>
          </p:nvGrpSpPr>
          <p:grpSpPr>
            <a:xfrm>
              <a:off x="660400" y="-3904319"/>
              <a:ext cx="21590519" cy="6908799"/>
              <a:chOff x="445931" y="-2636368"/>
              <a:chExt cx="14578867" cy="466512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445931" y="-2636368"/>
                <a:ext cx="14578867" cy="4665125"/>
              </a:xfrm>
              <a:custGeom>
                <a:avLst/>
                <a:gdLst/>
                <a:ahLst/>
                <a:cxnLst/>
                <a:rect l="l" t="t" r="r" b="b"/>
                <a:pathLst>
                  <a:path w="14578867" h="3471783">
                    <a:moveTo>
                      <a:pt x="0" y="0"/>
                    </a:moveTo>
                    <a:lnTo>
                      <a:pt x="0" y="3471783"/>
                    </a:lnTo>
                    <a:lnTo>
                      <a:pt x="14578867" y="3471783"/>
                    </a:lnTo>
                    <a:lnTo>
                      <a:pt x="14578867" y="0"/>
                    </a:lnTo>
                    <a:lnTo>
                      <a:pt x="0" y="0"/>
                    </a:lnTo>
                    <a:close/>
                    <a:moveTo>
                      <a:pt x="14517908" y="3410824"/>
                    </a:moveTo>
                    <a:lnTo>
                      <a:pt x="59690" y="3410824"/>
                    </a:lnTo>
                    <a:lnTo>
                      <a:pt x="59690" y="59690"/>
                    </a:lnTo>
                    <a:lnTo>
                      <a:pt x="14517908" y="59690"/>
                    </a:lnTo>
                    <a:lnTo>
                      <a:pt x="14517908" y="3410824"/>
                    </a:lnTo>
                    <a:close/>
                  </a:path>
                </a:pathLst>
              </a:custGeom>
              <a:solidFill>
                <a:srgbClr val="FFFFFF">
                  <a:alpha val="19607"/>
                </a:srgbClr>
              </a:solidFill>
            </p:spPr>
          </p:sp>
        </p:grpSp>
        <p:sp>
          <p:nvSpPr>
            <p:cNvPr id="8" name="TextBox 8"/>
            <p:cNvSpPr txBox="1"/>
            <p:nvPr/>
          </p:nvSpPr>
          <p:spPr>
            <a:xfrm>
              <a:off x="934161" y="1705521"/>
              <a:ext cx="19046567" cy="6770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44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400" b="0" i="0" u="none" strike="noStrike" kern="1200" cap="none" spc="34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628323" y="-3227295"/>
              <a:ext cx="19046567" cy="5126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2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5600" i="1" spc="-100" dirty="0">
                  <a:solidFill>
                    <a:srgbClr val="FFFFFF"/>
                  </a:solidFill>
                  <a:latin typeface="Montserrat Classic"/>
                </a:rPr>
                <a:t>Teaching is the best way to learn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5600" spc="-100" dirty="0">
                <a:solidFill>
                  <a:srgbClr val="FFFFFF"/>
                </a:solidFill>
                <a:latin typeface="Montserrat Classic"/>
              </a:endParaRPr>
            </a:p>
            <a:p>
              <a:pPr marL="0" marR="0" lvl="0" indent="0" algn="ctr" defTabSz="914400" rtl="0" eaLnBrk="1" fontAlgn="auto" latinLnBrk="0" hangingPunct="1">
                <a:lnSpc>
                  <a:spcPts val="12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5600" spc="-100" dirty="0">
                  <a:solidFill>
                    <a:srgbClr val="FFFFFF"/>
                  </a:solidFill>
                  <a:latin typeface="Montserrat Classic"/>
                </a:rPr>
                <a:t>Thank you for listening</a:t>
              </a:r>
              <a:endParaRPr kumimoji="0" lang="en-US" sz="5600" b="0" u="none" strike="noStrike" kern="1200" cap="none" spc="-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Classic"/>
                <a:ea typeface="+mn-ea"/>
                <a:cs typeface="+mn-cs"/>
              </a:endParaRPr>
            </a:p>
          </p:txBody>
        </p:sp>
      </p:grpSp>
      <p:pic>
        <p:nvPicPr>
          <p:cNvPr id="2050" name="Picture 2" descr="Image result for heart R">
            <a:extLst>
              <a:ext uri="{FF2B5EF4-FFF2-40B4-BE49-F238E27FC236}">
                <a16:creationId xmlns:a16="http://schemas.microsoft.com/office/drawing/2014/main" id="{3CEA95FD-DD5A-48FF-BFDC-47F6A0A5DD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84"/>
          <a:stretch/>
        </p:blipFill>
        <p:spPr bwMode="auto">
          <a:xfrm>
            <a:off x="15811500" y="0"/>
            <a:ext cx="2476500" cy="2382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1398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556960" y="0"/>
            <a:ext cx="10731040" cy="10287000"/>
          </a:xfrm>
          <a:prstGeom prst="rect">
            <a:avLst/>
          </a:prstGeom>
          <a:solidFill>
            <a:srgbClr val="10609D"/>
          </a:solidFill>
        </p:spPr>
      </p:sp>
      <p:sp>
        <p:nvSpPr>
          <p:cNvPr id="3" name="TextBox 3"/>
          <p:cNvSpPr txBox="1"/>
          <p:nvPr/>
        </p:nvSpPr>
        <p:spPr>
          <a:xfrm>
            <a:off x="7848600" y="952500"/>
            <a:ext cx="9410701" cy="55641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01344" lvl="1" indent="-250672">
              <a:spcAft>
                <a:spcPts val="1800"/>
              </a:spcAft>
              <a:buFont typeface="Arial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About me</a:t>
            </a:r>
          </a:p>
          <a:p>
            <a:pPr marL="501344" lvl="1" indent="-250672">
              <a:spcAft>
                <a:spcPts val="1800"/>
              </a:spcAft>
              <a:buFont typeface="Arial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Types of teaching scenarios – who, why, how</a:t>
            </a:r>
          </a:p>
          <a:p>
            <a:pPr marL="501344" lvl="1" indent="-250672">
              <a:spcAft>
                <a:spcPts val="1800"/>
              </a:spcAft>
              <a:buFont typeface="Arial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Useful resources </a:t>
            </a:r>
          </a:p>
          <a:p>
            <a:pPr marL="501344" lvl="1" indent="-250672">
              <a:spcAft>
                <a:spcPts val="1800"/>
              </a:spcAft>
              <a:buFont typeface="Arial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Tips for teaching R individually and in groups</a:t>
            </a:r>
          </a:p>
          <a:p>
            <a:pPr marL="501344" lvl="1" indent="-250672">
              <a:spcAft>
                <a:spcPts val="1800"/>
              </a:spcAft>
              <a:buFont typeface="Arial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Questions and discussion</a:t>
            </a:r>
          </a:p>
          <a:p>
            <a:pPr marL="501344" lvl="1" indent="-250672">
              <a:lnSpc>
                <a:spcPts val="4554"/>
              </a:lnSpc>
              <a:buFont typeface="Arial"/>
              <a:buChar char="•"/>
            </a:pPr>
            <a:endParaRPr lang="en-US" sz="3600" b="0" i="0" spc="30" dirty="0">
              <a:solidFill>
                <a:srgbClr val="FFFFFF"/>
              </a:solidFill>
              <a:latin typeface="Montserrat Light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228600" y="800100"/>
            <a:ext cx="8286645" cy="8362705"/>
            <a:chOff x="0" y="0"/>
            <a:chExt cx="7460676" cy="75291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60676" cy="7529155"/>
            </a:xfrm>
            <a:custGeom>
              <a:avLst/>
              <a:gdLst/>
              <a:ahLst/>
              <a:cxnLst/>
              <a:rect l="l" t="t" r="r" b="b"/>
              <a:pathLst>
                <a:path w="7460676" h="7529155">
                  <a:moveTo>
                    <a:pt x="0" y="0"/>
                  </a:moveTo>
                  <a:lnTo>
                    <a:pt x="0" y="7529155"/>
                  </a:lnTo>
                  <a:lnTo>
                    <a:pt x="7460676" y="7529155"/>
                  </a:lnTo>
                  <a:lnTo>
                    <a:pt x="7460676" y="0"/>
                  </a:lnTo>
                  <a:lnTo>
                    <a:pt x="0" y="0"/>
                  </a:lnTo>
                  <a:close/>
                  <a:moveTo>
                    <a:pt x="7399716" y="7468195"/>
                  </a:moveTo>
                  <a:lnTo>
                    <a:pt x="59690" y="7468195"/>
                  </a:lnTo>
                  <a:lnTo>
                    <a:pt x="59690" y="59690"/>
                  </a:lnTo>
                  <a:lnTo>
                    <a:pt x="7399716" y="59690"/>
                  </a:lnTo>
                  <a:lnTo>
                    <a:pt x="7399716" y="7468195"/>
                  </a:lnTo>
                  <a:close/>
                </a:path>
              </a:pathLst>
            </a:custGeom>
            <a:solidFill>
              <a:srgbClr val="10609D">
                <a:alpha val="9803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4584700"/>
            <a:ext cx="4076700" cy="9792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450"/>
              </a:lnSpc>
            </a:pPr>
            <a:r>
              <a:rPr lang="en-US" sz="6500" b="1" spc="-65" dirty="0">
                <a:solidFill>
                  <a:srgbClr val="10609D"/>
                </a:solidFill>
                <a:latin typeface="Montserrat Classic"/>
              </a:rPr>
              <a:t>AGENDA</a:t>
            </a:r>
            <a:endParaRPr lang="en-US" sz="6500" b="1" i="0" spc="-65" dirty="0">
              <a:solidFill>
                <a:srgbClr val="10609D"/>
              </a:solidFill>
              <a:latin typeface="Montserrat Classic"/>
            </a:endParaRPr>
          </a:p>
        </p:txBody>
      </p:sp>
    </p:spTree>
    <p:extLst>
      <p:ext uri="{BB962C8B-B14F-4D97-AF65-F5344CB8AC3E}">
        <p14:creationId xmlns:p14="http://schemas.microsoft.com/office/powerpoint/2010/main" val="3885473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556960" y="-11596"/>
            <a:ext cx="10731040" cy="10298596"/>
          </a:xfrm>
          <a:prstGeom prst="rect">
            <a:avLst/>
          </a:prstGeom>
          <a:solidFill>
            <a:srgbClr val="10609D"/>
          </a:solidFill>
        </p:spPr>
      </p:sp>
      <p:sp>
        <p:nvSpPr>
          <p:cNvPr id="3" name="TextBox 3"/>
          <p:cNvSpPr txBox="1"/>
          <p:nvPr/>
        </p:nvSpPr>
        <p:spPr>
          <a:xfrm>
            <a:off x="7848600" y="952500"/>
            <a:ext cx="9829800" cy="5948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01344" lvl="1" indent="-250672">
              <a:lnSpc>
                <a:spcPct val="150000"/>
              </a:lnSpc>
              <a:buFont typeface="Arial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Used R for 22 years</a:t>
            </a:r>
          </a:p>
          <a:p>
            <a:pPr marL="501344" lvl="1" indent="-250672">
              <a:lnSpc>
                <a:spcPct val="150000"/>
              </a:lnSpc>
              <a:buFont typeface="Arial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Former university lecturer</a:t>
            </a:r>
          </a:p>
          <a:p>
            <a:pPr marL="501344" lvl="1" indent="-250672">
              <a:lnSpc>
                <a:spcPct val="150000"/>
              </a:lnSpc>
              <a:buFont typeface="Arial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Now</a:t>
            </a:r>
          </a:p>
          <a:p>
            <a:pPr marL="1165072" lvl="2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spc="30" dirty="0">
                <a:solidFill>
                  <a:srgbClr val="FFFFFF"/>
                </a:solidFill>
                <a:latin typeface="Montserrat Light"/>
              </a:rPr>
              <a:t>Provider of data science/statistical consulting &amp; training</a:t>
            </a:r>
          </a:p>
          <a:p>
            <a:pPr marL="1165072" lvl="2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0" i="0" spc="30" dirty="0">
                <a:solidFill>
                  <a:srgbClr val="FFFFFF"/>
                </a:solidFill>
                <a:latin typeface="Montserrat Light"/>
              </a:rPr>
              <a:t>Statistician at psychometrics test company</a:t>
            </a:r>
          </a:p>
          <a:p>
            <a:pPr marL="1165072" lvl="2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spc="30" dirty="0">
                <a:solidFill>
                  <a:srgbClr val="FFFFFF"/>
                </a:solidFill>
                <a:latin typeface="Montserrat Light"/>
              </a:rPr>
              <a:t>Investor/advisor in wearable tech startup</a:t>
            </a:r>
            <a:endParaRPr lang="en-US" sz="3200" b="0" i="0" spc="30" dirty="0">
              <a:solidFill>
                <a:srgbClr val="FFFFFF"/>
              </a:solidFill>
              <a:latin typeface="Montserrat Light"/>
            </a:endParaRPr>
          </a:p>
          <a:p>
            <a:pPr marL="501344" lvl="1" indent="-250672">
              <a:lnSpc>
                <a:spcPts val="4554"/>
              </a:lnSpc>
              <a:buFont typeface="Arial"/>
              <a:buChar char="•"/>
            </a:pPr>
            <a:endParaRPr lang="en-US" sz="3600" b="0" i="0" spc="30" dirty="0">
              <a:solidFill>
                <a:srgbClr val="FFFFFF"/>
              </a:solidFill>
              <a:latin typeface="Montserrat Light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228600" y="800100"/>
            <a:ext cx="8286645" cy="8362705"/>
            <a:chOff x="0" y="0"/>
            <a:chExt cx="7460676" cy="75291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60676" cy="7529155"/>
            </a:xfrm>
            <a:custGeom>
              <a:avLst/>
              <a:gdLst/>
              <a:ahLst/>
              <a:cxnLst/>
              <a:rect l="l" t="t" r="r" b="b"/>
              <a:pathLst>
                <a:path w="7460676" h="7529155">
                  <a:moveTo>
                    <a:pt x="0" y="0"/>
                  </a:moveTo>
                  <a:lnTo>
                    <a:pt x="0" y="7529155"/>
                  </a:lnTo>
                  <a:lnTo>
                    <a:pt x="7460676" y="7529155"/>
                  </a:lnTo>
                  <a:lnTo>
                    <a:pt x="7460676" y="0"/>
                  </a:lnTo>
                  <a:lnTo>
                    <a:pt x="0" y="0"/>
                  </a:lnTo>
                  <a:close/>
                  <a:moveTo>
                    <a:pt x="7399716" y="7468195"/>
                  </a:moveTo>
                  <a:lnTo>
                    <a:pt x="59690" y="7468195"/>
                  </a:lnTo>
                  <a:lnTo>
                    <a:pt x="59690" y="59690"/>
                  </a:lnTo>
                  <a:lnTo>
                    <a:pt x="7399716" y="59690"/>
                  </a:lnTo>
                  <a:lnTo>
                    <a:pt x="7399716" y="7468195"/>
                  </a:lnTo>
                  <a:close/>
                </a:path>
              </a:pathLst>
            </a:custGeom>
            <a:solidFill>
              <a:srgbClr val="10609D">
                <a:alpha val="9803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4584700"/>
            <a:ext cx="4076700" cy="20692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450"/>
              </a:lnSpc>
            </a:pPr>
            <a:r>
              <a:rPr lang="en-US" sz="6500" b="1" i="0" spc="-65" dirty="0">
                <a:solidFill>
                  <a:srgbClr val="10609D"/>
                </a:solidFill>
                <a:latin typeface="Montserrat Classic"/>
              </a:rPr>
              <a:t>ABOUT ME</a:t>
            </a:r>
          </a:p>
        </p:txBody>
      </p:sp>
      <p:pic>
        <p:nvPicPr>
          <p:cNvPr id="3074" name="Picture 2" descr="Preventure hardware">
            <a:extLst>
              <a:ext uri="{FF2B5EF4-FFF2-40B4-BE49-F238E27FC236}">
                <a16:creationId xmlns:a16="http://schemas.microsoft.com/office/drawing/2014/main" id="{6D2AE538-4AF1-4105-9633-DBB90AFFD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5179" y="6658746"/>
            <a:ext cx="4418426" cy="2948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E3C085-A423-467C-9067-911526B942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05" r="7803" b="4657"/>
          <a:stretch/>
        </p:blipFill>
        <p:spPr>
          <a:xfrm>
            <a:off x="9602453" y="6658747"/>
            <a:ext cx="1975125" cy="295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571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60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38225" y="0"/>
            <a:ext cx="5258929" cy="82677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1219200" y="5107799"/>
            <a:ext cx="4876800" cy="25391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5500" b="1" spc="522" dirty="0">
                <a:solidFill>
                  <a:srgbClr val="10609D"/>
                </a:solidFill>
                <a:latin typeface="Montserrat Classic"/>
              </a:rPr>
              <a:t>COMMON</a:t>
            </a:r>
          </a:p>
          <a:p>
            <a:pPr>
              <a:lnSpc>
                <a:spcPts val="6600"/>
              </a:lnSpc>
            </a:pPr>
            <a:r>
              <a:rPr lang="en-US" sz="5500" b="1" spc="522" dirty="0">
                <a:solidFill>
                  <a:srgbClr val="10609D"/>
                </a:solidFill>
                <a:latin typeface="Montserrat Classic"/>
              </a:rPr>
              <a:t>TEACHING SCENARIOS</a:t>
            </a:r>
            <a:endParaRPr lang="en-US" sz="5500" b="1" i="0" spc="522" dirty="0">
              <a:solidFill>
                <a:srgbClr val="10609D"/>
              </a:solidFill>
              <a:latin typeface="Montserrat Classic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7328812" y="3330114"/>
            <a:ext cx="347871" cy="347871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7339113" y="7144774"/>
            <a:ext cx="347871" cy="347871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8260552" y="3122978"/>
            <a:ext cx="8998748" cy="627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 b="1" spc="190" dirty="0">
                <a:solidFill>
                  <a:srgbClr val="FFFFFF"/>
                </a:solidFill>
                <a:latin typeface="Montserrat Classic"/>
              </a:rPr>
              <a:t>Many to “one”</a:t>
            </a:r>
            <a:endParaRPr lang="en-US" sz="3800" b="1" i="0" spc="190" dirty="0">
              <a:solidFill>
                <a:srgbClr val="FFFFFF"/>
              </a:solidFill>
              <a:latin typeface="Montserrat Classic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8270853" y="6954520"/>
            <a:ext cx="8998748" cy="627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 b="1" i="0" spc="190" dirty="0">
                <a:solidFill>
                  <a:srgbClr val="FFFFFF"/>
                </a:solidFill>
                <a:latin typeface="Montserrat Classic"/>
              </a:rPr>
              <a:t>“One” to many</a:t>
            </a:r>
          </a:p>
        </p:txBody>
      </p:sp>
      <p:grpSp>
        <p:nvGrpSpPr>
          <p:cNvPr id="24" name="Group 4">
            <a:extLst>
              <a:ext uri="{FF2B5EF4-FFF2-40B4-BE49-F238E27FC236}">
                <a16:creationId xmlns:a16="http://schemas.microsoft.com/office/drawing/2014/main" id="{C8D8D37F-EE8A-4ADC-895E-B8B9344DE0B8}"/>
              </a:ext>
            </a:extLst>
          </p:cNvPr>
          <p:cNvGrpSpPr/>
          <p:nvPr/>
        </p:nvGrpSpPr>
        <p:grpSpPr>
          <a:xfrm>
            <a:off x="7328812" y="701220"/>
            <a:ext cx="347871" cy="347871"/>
            <a:chOff x="0" y="0"/>
            <a:chExt cx="6350000" cy="6350000"/>
          </a:xfrm>
        </p:grpSpPr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A8C2B5F7-7995-4DA8-808B-B384244C20E7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26" name="TextBox 7">
            <a:extLst>
              <a:ext uri="{FF2B5EF4-FFF2-40B4-BE49-F238E27FC236}">
                <a16:creationId xmlns:a16="http://schemas.microsoft.com/office/drawing/2014/main" id="{1D0F95AF-BE0F-4B14-B796-9E2B17B179B7}"/>
              </a:ext>
            </a:extLst>
          </p:cNvPr>
          <p:cNvSpPr txBox="1"/>
          <p:nvPr/>
        </p:nvSpPr>
        <p:spPr>
          <a:xfrm>
            <a:off x="8260552" y="546543"/>
            <a:ext cx="8998748" cy="627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 b="1" i="0" spc="190" dirty="0">
                <a:solidFill>
                  <a:srgbClr val="FFFFFF"/>
                </a:solidFill>
                <a:latin typeface="Montserrat Classic"/>
              </a:rPr>
              <a:t>“One” to “one”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515813F-1AF5-4D2C-BCA4-96BB384365C2}"/>
              </a:ext>
            </a:extLst>
          </p:cNvPr>
          <p:cNvSpPr/>
          <p:nvPr/>
        </p:nvSpPr>
        <p:spPr>
          <a:xfrm>
            <a:off x="8565352" y="1753721"/>
            <a:ext cx="609600" cy="62738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71DE54F-AFB3-49A3-9B3A-1BFD41187FE7}"/>
              </a:ext>
            </a:extLst>
          </p:cNvPr>
          <p:cNvSpPr/>
          <p:nvPr/>
        </p:nvSpPr>
        <p:spPr>
          <a:xfrm>
            <a:off x="8565352" y="3945841"/>
            <a:ext cx="609600" cy="62738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68212D8-225B-44D4-AE97-3D2DEE44A849}"/>
              </a:ext>
            </a:extLst>
          </p:cNvPr>
          <p:cNvSpPr/>
          <p:nvPr/>
        </p:nvSpPr>
        <p:spPr>
          <a:xfrm>
            <a:off x="11381248" y="1776514"/>
            <a:ext cx="609600" cy="62738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964C4B1-B72B-4A85-BBFA-63A11765F964}"/>
              </a:ext>
            </a:extLst>
          </p:cNvPr>
          <p:cNvSpPr/>
          <p:nvPr/>
        </p:nvSpPr>
        <p:spPr>
          <a:xfrm>
            <a:off x="9525000" y="3945841"/>
            <a:ext cx="609600" cy="62738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C6DDECF-0E12-4D80-9E6E-5039BAE18250}"/>
              </a:ext>
            </a:extLst>
          </p:cNvPr>
          <p:cNvSpPr/>
          <p:nvPr/>
        </p:nvSpPr>
        <p:spPr>
          <a:xfrm>
            <a:off x="10500124" y="3950603"/>
            <a:ext cx="609600" cy="62738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F926ECA-8238-4E6A-AB39-7BE8442563DC}"/>
              </a:ext>
            </a:extLst>
          </p:cNvPr>
          <p:cNvSpPr/>
          <p:nvPr/>
        </p:nvSpPr>
        <p:spPr>
          <a:xfrm>
            <a:off x="11497273" y="3945841"/>
            <a:ext cx="609600" cy="62738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BE12A51-E532-4D8C-AEB9-2B9A1B3F964B}"/>
              </a:ext>
            </a:extLst>
          </p:cNvPr>
          <p:cNvSpPr/>
          <p:nvPr/>
        </p:nvSpPr>
        <p:spPr>
          <a:xfrm>
            <a:off x="12434896" y="3945841"/>
            <a:ext cx="609600" cy="62738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67EBC8C-006E-4FC9-A65B-68448A693DAE}"/>
              </a:ext>
            </a:extLst>
          </p:cNvPr>
          <p:cNvSpPr/>
          <p:nvPr/>
        </p:nvSpPr>
        <p:spPr>
          <a:xfrm>
            <a:off x="10500124" y="5582920"/>
            <a:ext cx="609600" cy="62738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0CC15DF-EC6E-45CD-8563-44164FD4E1F4}"/>
              </a:ext>
            </a:extLst>
          </p:cNvPr>
          <p:cNvSpPr/>
          <p:nvPr/>
        </p:nvSpPr>
        <p:spPr>
          <a:xfrm>
            <a:off x="10500124" y="7860788"/>
            <a:ext cx="609600" cy="62738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7738FD9-31CE-4B0E-85A7-7297B388300F}"/>
              </a:ext>
            </a:extLst>
          </p:cNvPr>
          <p:cNvSpPr/>
          <p:nvPr/>
        </p:nvSpPr>
        <p:spPr>
          <a:xfrm>
            <a:off x="8565352" y="9053193"/>
            <a:ext cx="609600" cy="62738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E28DF39-9DB7-48E1-8F47-C7AA0F212C34}"/>
              </a:ext>
            </a:extLst>
          </p:cNvPr>
          <p:cNvSpPr/>
          <p:nvPr/>
        </p:nvSpPr>
        <p:spPr>
          <a:xfrm>
            <a:off x="9525000" y="9053193"/>
            <a:ext cx="609600" cy="62738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03627F4-C005-4EF8-87F9-686F4AB906C4}"/>
              </a:ext>
            </a:extLst>
          </p:cNvPr>
          <p:cNvSpPr/>
          <p:nvPr/>
        </p:nvSpPr>
        <p:spPr>
          <a:xfrm>
            <a:off x="10500124" y="9057955"/>
            <a:ext cx="609600" cy="62738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7283909-67B8-4C6A-B580-6EE55A0F6A5B}"/>
              </a:ext>
            </a:extLst>
          </p:cNvPr>
          <p:cNvSpPr/>
          <p:nvPr/>
        </p:nvSpPr>
        <p:spPr>
          <a:xfrm>
            <a:off x="11497273" y="9053193"/>
            <a:ext cx="609600" cy="62738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7649564-5371-4896-9CEF-05E01589524B}"/>
              </a:ext>
            </a:extLst>
          </p:cNvPr>
          <p:cNvSpPr/>
          <p:nvPr/>
        </p:nvSpPr>
        <p:spPr>
          <a:xfrm>
            <a:off x="12434896" y="9053193"/>
            <a:ext cx="609600" cy="62738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A660F99-BBF1-4A04-BFF6-A28DCEAE0652}"/>
              </a:ext>
            </a:extLst>
          </p:cNvPr>
          <p:cNvCxnSpPr>
            <a:stCxn id="27" idx="6"/>
            <a:endCxn id="29" idx="2"/>
          </p:cNvCxnSpPr>
          <p:nvPr/>
        </p:nvCxnSpPr>
        <p:spPr>
          <a:xfrm>
            <a:off x="9174952" y="2067411"/>
            <a:ext cx="2206296" cy="227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D14E440-88A0-4F3D-B290-720FEEEB1C55}"/>
              </a:ext>
            </a:extLst>
          </p:cNvPr>
          <p:cNvCxnSpPr>
            <a:stCxn id="28" idx="4"/>
            <a:endCxn id="34" idx="1"/>
          </p:cNvCxnSpPr>
          <p:nvPr/>
        </p:nvCxnSpPr>
        <p:spPr>
          <a:xfrm>
            <a:off x="8870152" y="4573221"/>
            <a:ext cx="1719246" cy="11015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1CA2047-6446-45D9-A2FF-27B92F0C99AF}"/>
              </a:ext>
            </a:extLst>
          </p:cNvPr>
          <p:cNvCxnSpPr>
            <a:stCxn id="30" idx="4"/>
          </p:cNvCxnSpPr>
          <p:nvPr/>
        </p:nvCxnSpPr>
        <p:spPr>
          <a:xfrm>
            <a:off x="9829800" y="4573221"/>
            <a:ext cx="838200" cy="10049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463B9E1-067C-44E4-AFC6-D350165657FE}"/>
              </a:ext>
            </a:extLst>
          </p:cNvPr>
          <p:cNvCxnSpPr>
            <a:stCxn id="31" idx="4"/>
            <a:endCxn id="34" idx="0"/>
          </p:cNvCxnSpPr>
          <p:nvPr/>
        </p:nvCxnSpPr>
        <p:spPr>
          <a:xfrm>
            <a:off x="10804924" y="4577983"/>
            <a:ext cx="0" cy="10049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A6860E5-EC99-43E5-A80A-02CEE998E052}"/>
              </a:ext>
            </a:extLst>
          </p:cNvPr>
          <p:cNvCxnSpPr>
            <a:cxnSpLocks/>
            <a:stCxn id="32" idx="3"/>
            <a:endCxn id="34" idx="7"/>
          </p:cNvCxnSpPr>
          <p:nvPr/>
        </p:nvCxnSpPr>
        <p:spPr>
          <a:xfrm flipH="1">
            <a:off x="11020450" y="4481343"/>
            <a:ext cx="566097" cy="11934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C1FC993-C9AB-4F62-8EA9-61BCE29B8571}"/>
              </a:ext>
            </a:extLst>
          </p:cNvPr>
          <p:cNvCxnSpPr>
            <a:cxnSpLocks/>
            <a:stCxn id="33" idx="3"/>
            <a:endCxn id="34" idx="7"/>
          </p:cNvCxnSpPr>
          <p:nvPr/>
        </p:nvCxnSpPr>
        <p:spPr>
          <a:xfrm flipH="1">
            <a:off x="11020450" y="4481343"/>
            <a:ext cx="1503720" cy="11934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5904AB1-1C75-4033-AD1A-05614872ECDF}"/>
              </a:ext>
            </a:extLst>
          </p:cNvPr>
          <p:cNvCxnSpPr>
            <a:cxnSpLocks/>
            <a:stCxn id="35" idx="3"/>
            <a:endCxn id="36" idx="7"/>
          </p:cNvCxnSpPr>
          <p:nvPr/>
        </p:nvCxnSpPr>
        <p:spPr>
          <a:xfrm flipH="1">
            <a:off x="9085678" y="8396290"/>
            <a:ext cx="1503720" cy="7487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B76CD21-B929-4D7B-86BF-F17CBAD15A81}"/>
              </a:ext>
            </a:extLst>
          </p:cNvPr>
          <p:cNvCxnSpPr>
            <a:endCxn id="37" idx="7"/>
          </p:cNvCxnSpPr>
          <p:nvPr/>
        </p:nvCxnSpPr>
        <p:spPr>
          <a:xfrm flipH="1">
            <a:off x="10045326" y="8488168"/>
            <a:ext cx="622674" cy="6569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86246B0-90C8-4D65-8DEF-F24B8601918B}"/>
              </a:ext>
            </a:extLst>
          </p:cNvPr>
          <p:cNvCxnSpPr>
            <a:stCxn id="35" idx="4"/>
            <a:endCxn id="38" idx="0"/>
          </p:cNvCxnSpPr>
          <p:nvPr/>
        </p:nvCxnSpPr>
        <p:spPr>
          <a:xfrm>
            <a:off x="10804924" y="8488168"/>
            <a:ext cx="0" cy="5697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A5AE32A-E328-4907-BDA8-B1E4F1F6B44B}"/>
              </a:ext>
            </a:extLst>
          </p:cNvPr>
          <p:cNvCxnSpPr>
            <a:stCxn id="35" idx="5"/>
            <a:endCxn id="39" idx="1"/>
          </p:cNvCxnSpPr>
          <p:nvPr/>
        </p:nvCxnSpPr>
        <p:spPr>
          <a:xfrm>
            <a:off x="11020450" y="8396290"/>
            <a:ext cx="566097" cy="7487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7AAEDF5-EBE0-4821-AA55-E5591C0224C1}"/>
              </a:ext>
            </a:extLst>
          </p:cNvPr>
          <p:cNvCxnSpPr>
            <a:cxnSpLocks/>
            <a:stCxn id="35" idx="5"/>
            <a:endCxn id="40" idx="1"/>
          </p:cNvCxnSpPr>
          <p:nvPr/>
        </p:nvCxnSpPr>
        <p:spPr>
          <a:xfrm>
            <a:off x="11020450" y="8396290"/>
            <a:ext cx="1503720" cy="7487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8" name="TextBox 3">
            <a:extLst>
              <a:ext uri="{FF2B5EF4-FFF2-40B4-BE49-F238E27FC236}">
                <a16:creationId xmlns:a16="http://schemas.microsoft.com/office/drawing/2014/main" id="{FC6FED95-135A-4D80-B570-F1638EFD96EE}"/>
              </a:ext>
            </a:extLst>
          </p:cNvPr>
          <p:cNvSpPr txBox="1"/>
          <p:nvPr/>
        </p:nvSpPr>
        <p:spPr>
          <a:xfrm>
            <a:off x="13674332" y="577706"/>
            <a:ext cx="4385067" cy="75031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50672" lvl="1">
              <a:spcAft>
                <a:spcPts val="1800"/>
              </a:spcAft>
            </a:pPr>
            <a:r>
              <a:rPr lang="en-US" sz="3600" b="1" i="0" spc="30" dirty="0">
                <a:solidFill>
                  <a:srgbClr val="FFFFFF"/>
                </a:solidFill>
                <a:latin typeface="Montserrat Light"/>
              </a:rPr>
              <a:t>Questions to ask</a:t>
            </a:r>
          </a:p>
          <a:p>
            <a:pPr marL="501344" lvl="1" indent="-250672">
              <a:spcAft>
                <a:spcPts val="1800"/>
              </a:spcAft>
              <a:buFont typeface="Arial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Why learn R?</a:t>
            </a:r>
          </a:p>
          <a:p>
            <a:pPr marL="501344" lvl="1" indent="-250672">
              <a:spcAft>
                <a:spcPts val="1800"/>
              </a:spcAft>
              <a:buFont typeface="Arial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What does firm usage look like?</a:t>
            </a:r>
            <a:endParaRPr lang="en-US" sz="3600" b="0" i="0" spc="30" dirty="0">
              <a:solidFill>
                <a:srgbClr val="FFFFFF"/>
              </a:solidFill>
              <a:latin typeface="Montserrat Light"/>
            </a:endParaRPr>
          </a:p>
          <a:p>
            <a:pPr marL="501344" lvl="1" indent="-250672">
              <a:spcAft>
                <a:spcPts val="1800"/>
              </a:spcAft>
              <a:buFont typeface="Arial"/>
              <a:buChar char="•"/>
            </a:pPr>
            <a:r>
              <a:rPr lang="en-US" sz="3600" b="0" i="0" spc="30" dirty="0">
                <a:solidFill>
                  <a:srgbClr val="FFFFFF"/>
                </a:solidFill>
                <a:latin typeface="Montserrat Light"/>
              </a:rPr>
              <a:t>Who is responsible?</a:t>
            </a:r>
          </a:p>
          <a:p>
            <a:pPr marL="501344" lvl="1" indent="-250672">
              <a:spcAft>
                <a:spcPts val="1800"/>
              </a:spcAft>
              <a:buFont typeface="Arial"/>
              <a:buChar char="•"/>
            </a:pPr>
            <a:r>
              <a:rPr lang="en-US" sz="3600" spc="30" dirty="0">
                <a:solidFill>
                  <a:srgbClr val="FFFFFF"/>
                </a:solidFill>
                <a:latin typeface="Montserrat Light"/>
              </a:rPr>
              <a:t>What’s most important to cover?</a:t>
            </a:r>
            <a:endParaRPr lang="en-US" sz="3600" b="0" i="0" spc="30" dirty="0">
              <a:solidFill>
                <a:srgbClr val="FFFFFF"/>
              </a:solidFill>
              <a:latin typeface="Montserrat Light"/>
            </a:endParaRPr>
          </a:p>
          <a:p>
            <a:pPr marL="501344" lvl="1" indent="-250672">
              <a:lnSpc>
                <a:spcPct val="150000"/>
              </a:lnSpc>
              <a:buFont typeface="Arial"/>
              <a:buChar char="•"/>
            </a:pPr>
            <a:endParaRPr lang="en-US" sz="3600" b="0" i="0" spc="30" dirty="0">
              <a:solidFill>
                <a:srgbClr val="FFFFFF"/>
              </a:solidFill>
              <a:latin typeface="Montserrat Light"/>
            </a:endParaRPr>
          </a:p>
          <a:p>
            <a:pPr marL="501344" lvl="1" indent="-250672">
              <a:lnSpc>
                <a:spcPts val="4554"/>
              </a:lnSpc>
              <a:buFont typeface="Arial"/>
              <a:buChar char="•"/>
            </a:pPr>
            <a:endParaRPr lang="en-US" sz="3600" b="0" i="0" spc="30" dirty="0">
              <a:solidFill>
                <a:srgbClr val="FFFFFF"/>
              </a:solidFill>
              <a:latin typeface="Montserra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60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0"/>
            <a:ext cx="5258929" cy="822614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1295400" y="5107799"/>
            <a:ext cx="4418708" cy="1692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5500" b="1" i="0" spc="522" dirty="0">
                <a:solidFill>
                  <a:srgbClr val="10609D"/>
                </a:solidFill>
                <a:latin typeface="Montserrat Classic"/>
              </a:rPr>
              <a:t>TYPES OF LEARNERS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328812" y="1126227"/>
            <a:ext cx="347871" cy="347871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260552" y="1028700"/>
            <a:ext cx="7893848" cy="1272887"/>
            <a:chOff x="0" y="0"/>
            <a:chExt cx="11998330" cy="1697182"/>
          </a:xfrm>
        </p:grpSpPr>
        <p:sp>
          <p:nvSpPr>
            <p:cNvPr id="7" name="TextBox 7"/>
            <p:cNvSpPr txBox="1"/>
            <p:nvPr/>
          </p:nvSpPr>
          <p:spPr>
            <a:xfrm>
              <a:off x="0" y="-76200"/>
              <a:ext cx="11998330" cy="8365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320"/>
                </a:lnSpc>
              </a:pPr>
              <a:r>
                <a:rPr lang="en-US" sz="3800" b="1" i="0" spc="190" dirty="0">
                  <a:solidFill>
                    <a:srgbClr val="FFFFFF"/>
                  </a:solidFill>
                  <a:latin typeface="Montserrat Classic"/>
                </a:rPr>
                <a:t>Programming experience?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105362"/>
              <a:ext cx="11998330" cy="5918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2600" b="0" i="0" spc="26" dirty="0">
                <a:solidFill>
                  <a:srgbClr val="FFFFFF"/>
                </a:solidFill>
                <a:latin typeface="Montserrat Light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328812" y="3596916"/>
            <a:ext cx="347871" cy="347871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7328812" y="5412980"/>
            <a:ext cx="347871" cy="347871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8260552" y="3489613"/>
            <a:ext cx="7741448" cy="1272887"/>
            <a:chOff x="0" y="0"/>
            <a:chExt cx="11998330" cy="1697182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76200"/>
              <a:ext cx="11998330" cy="8365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320"/>
                </a:lnSpc>
              </a:pPr>
              <a:r>
                <a:rPr lang="en-US" sz="3800" b="1" i="0" spc="190" dirty="0">
                  <a:solidFill>
                    <a:srgbClr val="FFFFFF"/>
                  </a:solidFill>
                  <a:latin typeface="Montserrat Classic"/>
                </a:rPr>
                <a:t>Other software experience?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05362"/>
              <a:ext cx="11998330" cy="5918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2600" b="0" i="0" spc="26" dirty="0">
                <a:solidFill>
                  <a:srgbClr val="FFFFFF"/>
                </a:solidFill>
                <a:latin typeface="Montserrat Light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260552" y="5222726"/>
            <a:ext cx="8998748" cy="1826109"/>
            <a:chOff x="0" y="-76200"/>
            <a:chExt cx="11998330" cy="2434811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76200"/>
              <a:ext cx="11998330" cy="8365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320"/>
                </a:lnSpc>
              </a:pPr>
              <a:r>
                <a:rPr lang="en-US" sz="3800" b="1" i="0" spc="190" dirty="0">
                  <a:solidFill>
                    <a:srgbClr val="FFFFFF"/>
                  </a:solidFill>
                  <a:latin typeface="Montserrat Classic"/>
                </a:rPr>
                <a:t>Statistics knowledge?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105362"/>
              <a:ext cx="11998330" cy="12532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b="0" i="0" spc="26" dirty="0">
                  <a:solidFill>
                    <a:srgbClr val="FFFFFF"/>
                  </a:solidFill>
                  <a:latin typeface="Montserrat Light"/>
                </a:rPr>
                <a:t>Can be overlooked, especially in some “data science” and analyst roles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C1CBA1D-6A92-463E-8674-3A3D23B09C8D}"/>
              </a:ext>
            </a:extLst>
          </p:cNvPr>
          <p:cNvSpPr txBox="1"/>
          <p:nvPr/>
        </p:nvSpPr>
        <p:spPr>
          <a:xfrm>
            <a:off x="8260552" y="1676395"/>
            <a:ext cx="8998748" cy="939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00"/>
              </a:lnSpc>
            </a:pPr>
            <a:r>
              <a:rPr lang="en-US" sz="2600" b="0" i="0" spc="26" dirty="0">
                <a:solidFill>
                  <a:srgbClr val="FFFFFF"/>
                </a:solidFill>
                <a:latin typeface="Montserrat Light"/>
              </a:rPr>
              <a:t>Writing code is much easier but can be disoriented by comparing it to other languages </a:t>
            </a:r>
          </a:p>
        </p:txBody>
      </p:sp>
    </p:spTree>
    <p:extLst>
      <p:ext uri="{BB962C8B-B14F-4D97-AF65-F5344CB8AC3E}">
        <p14:creationId xmlns:p14="http://schemas.microsoft.com/office/powerpoint/2010/main" val="2264574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60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84923"/>
            <a:ext cx="8871784" cy="1487555"/>
            <a:chOff x="0" y="0"/>
            <a:chExt cx="11829046" cy="1983407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11829046" cy="1983407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304800" y="535349"/>
              <a:ext cx="10806162" cy="8056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5320"/>
                </a:lnSpc>
              </a:pPr>
              <a:r>
                <a:rPr lang="en-US" sz="3800" b="1" i="0" spc="190" dirty="0">
                  <a:solidFill>
                    <a:srgbClr val="10609D"/>
                  </a:solidFill>
                  <a:latin typeface="Montserrat Classic"/>
                </a:rPr>
                <a:t>Recommending Resources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19200" y="1924878"/>
            <a:ext cx="16192889" cy="4483965"/>
            <a:chOff x="254000" y="-3596075"/>
            <a:chExt cx="21590519" cy="5978620"/>
          </a:xfrm>
        </p:grpSpPr>
        <p:grpSp>
          <p:nvGrpSpPr>
            <p:cNvPr id="6" name="Group 6"/>
            <p:cNvGrpSpPr/>
            <p:nvPr/>
          </p:nvGrpSpPr>
          <p:grpSpPr>
            <a:xfrm>
              <a:off x="254000" y="-3440421"/>
              <a:ext cx="21590519" cy="5141524"/>
              <a:chOff x="171512" y="-2323124"/>
              <a:chExt cx="14578867" cy="347178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71512" y="-2323124"/>
                <a:ext cx="14578867" cy="3471783"/>
              </a:xfrm>
              <a:custGeom>
                <a:avLst/>
                <a:gdLst/>
                <a:ahLst/>
                <a:cxnLst/>
                <a:rect l="l" t="t" r="r" b="b"/>
                <a:pathLst>
                  <a:path w="14578867" h="3471783">
                    <a:moveTo>
                      <a:pt x="0" y="0"/>
                    </a:moveTo>
                    <a:lnTo>
                      <a:pt x="0" y="3471783"/>
                    </a:lnTo>
                    <a:lnTo>
                      <a:pt x="14578867" y="3471783"/>
                    </a:lnTo>
                    <a:lnTo>
                      <a:pt x="14578867" y="0"/>
                    </a:lnTo>
                    <a:lnTo>
                      <a:pt x="0" y="0"/>
                    </a:lnTo>
                    <a:close/>
                    <a:moveTo>
                      <a:pt x="14517908" y="3410824"/>
                    </a:moveTo>
                    <a:lnTo>
                      <a:pt x="59690" y="3410824"/>
                    </a:lnTo>
                    <a:lnTo>
                      <a:pt x="59690" y="59690"/>
                    </a:lnTo>
                    <a:lnTo>
                      <a:pt x="14517908" y="59690"/>
                    </a:lnTo>
                    <a:lnTo>
                      <a:pt x="14517908" y="3410824"/>
                    </a:lnTo>
                    <a:close/>
                  </a:path>
                </a:pathLst>
              </a:custGeom>
              <a:solidFill>
                <a:srgbClr val="FFFFFF">
                  <a:alpha val="19607"/>
                </a:srgbClr>
              </a:solidFill>
            </p:spPr>
          </p:sp>
        </p:grpSp>
        <p:sp>
          <p:nvSpPr>
            <p:cNvPr id="8" name="TextBox 8"/>
            <p:cNvSpPr txBox="1"/>
            <p:nvPr/>
          </p:nvSpPr>
          <p:spPr>
            <a:xfrm>
              <a:off x="934161" y="1705521"/>
              <a:ext cx="19046567" cy="6770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endParaRPr lang="en-US" sz="3400" b="0" i="0" spc="340" dirty="0">
                <a:solidFill>
                  <a:srgbClr val="FFFFFF"/>
                </a:solidFill>
                <a:latin typeface="Montserrat Classic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297116" y="-3596075"/>
              <a:ext cx="19046567" cy="3776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00"/>
                </a:lnSpc>
              </a:pPr>
              <a:r>
                <a:rPr lang="en-US" sz="5600" i="1" spc="-100" dirty="0">
                  <a:solidFill>
                    <a:srgbClr val="FFFFFF"/>
                  </a:solidFill>
                  <a:latin typeface="Montserrat Classic"/>
                </a:rPr>
                <a:t>Don’t reinvent the wheel but make sure you have the right </a:t>
              </a:r>
              <a:r>
                <a:rPr lang="en-US" sz="5600" i="1" spc="-100" dirty="0" err="1">
                  <a:solidFill>
                    <a:srgbClr val="FFFFFF"/>
                  </a:solidFill>
                  <a:latin typeface="Montserrat Classic"/>
                </a:rPr>
                <a:t>tyres</a:t>
              </a:r>
              <a:r>
                <a:rPr lang="en-US" sz="5600" i="1" spc="-100" dirty="0">
                  <a:solidFill>
                    <a:srgbClr val="FFFFFF"/>
                  </a:solidFill>
                  <a:latin typeface="Montserrat Classic"/>
                </a:rPr>
                <a:t> for the job.</a:t>
              </a:r>
            </a:p>
          </p:txBody>
        </p:sp>
      </p:grpSp>
      <p:pic>
        <p:nvPicPr>
          <p:cNvPr id="1026" name="Picture 2" descr="Electric Fat Tire Off-Road Tricycle">
            <a:extLst>
              <a:ext uri="{FF2B5EF4-FFF2-40B4-BE49-F238E27FC236}">
                <a16:creationId xmlns:a16="http://schemas.microsoft.com/office/drawing/2014/main" id="{5879666D-DF2A-4375-9AA8-0F36FCC3F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5143500"/>
            <a:ext cx="5410199" cy="450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025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6876" t="14808" r="6876" b="226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6538" y="1028700"/>
            <a:ext cx="6989615" cy="8229600"/>
            <a:chOff x="0" y="0"/>
            <a:chExt cx="6292928" cy="74093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92928" cy="7409317"/>
            </a:xfrm>
            <a:custGeom>
              <a:avLst/>
              <a:gdLst/>
              <a:ahLst/>
              <a:cxnLst/>
              <a:rect l="l" t="t" r="r" b="b"/>
              <a:pathLst>
                <a:path w="6292928" h="7409317">
                  <a:moveTo>
                    <a:pt x="0" y="0"/>
                  </a:moveTo>
                  <a:lnTo>
                    <a:pt x="0" y="7409317"/>
                  </a:lnTo>
                  <a:lnTo>
                    <a:pt x="6292928" y="7409317"/>
                  </a:lnTo>
                  <a:lnTo>
                    <a:pt x="6292928" y="0"/>
                  </a:lnTo>
                  <a:lnTo>
                    <a:pt x="0" y="0"/>
                  </a:lnTo>
                  <a:close/>
                  <a:moveTo>
                    <a:pt x="6231968" y="7348357"/>
                  </a:moveTo>
                  <a:lnTo>
                    <a:pt x="59690" y="7348357"/>
                  </a:lnTo>
                  <a:lnTo>
                    <a:pt x="59690" y="59690"/>
                  </a:lnTo>
                  <a:lnTo>
                    <a:pt x="6231968" y="59690"/>
                  </a:lnTo>
                  <a:lnTo>
                    <a:pt x="6231968" y="734835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485113" y="1363856"/>
            <a:ext cx="6668287" cy="666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 i="0" spc="190" dirty="0">
                <a:solidFill>
                  <a:srgbClr val="FFFFFF"/>
                </a:solidFill>
                <a:latin typeface="Montserrat Classic"/>
              </a:rPr>
              <a:t>Free Resources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17201" y="2291689"/>
            <a:ext cx="6668287" cy="6509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5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MOOCs (e.g. Coursera/</a:t>
            </a:r>
            <a:r>
              <a:rPr lang="en-US" sz="3000" spc="30" dirty="0" err="1">
                <a:solidFill>
                  <a:srgbClr val="FFFFFF"/>
                </a:solidFill>
                <a:latin typeface="Montserrat Light"/>
              </a:rPr>
              <a:t>edx</a:t>
            </a: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)</a:t>
            </a:r>
          </a:p>
          <a:p>
            <a:pPr marL="457200" indent="-457200">
              <a:lnSpc>
                <a:spcPts val="45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YouTube</a:t>
            </a:r>
          </a:p>
          <a:p>
            <a:pPr marL="457200" indent="-457200">
              <a:lnSpc>
                <a:spcPts val="45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Free sites (e.g. R Cookbook, Quick-R)</a:t>
            </a:r>
          </a:p>
          <a:p>
            <a:pPr marL="457200" indent="-457200">
              <a:lnSpc>
                <a:spcPts val="45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Meetups</a:t>
            </a:r>
          </a:p>
          <a:p>
            <a:pPr marL="457200" indent="-457200">
              <a:lnSpc>
                <a:spcPts val="45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Books/</a:t>
            </a:r>
            <a:r>
              <a:rPr lang="en-US" sz="3000" spc="30" dirty="0" err="1">
                <a:solidFill>
                  <a:srgbClr val="FFFFFF"/>
                </a:solidFill>
                <a:latin typeface="Montserrat Light"/>
              </a:rPr>
              <a:t>ebooks</a:t>
            </a:r>
            <a:endParaRPr lang="en-US" sz="3000" spc="30" dirty="0">
              <a:solidFill>
                <a:srgbClr val="FFFFFF"/>
              </a:solidFill>
              <a:latin typeface="Montserrat Light"/>
            </a:endParaRPr>
          </a:p>
          <a:p>
            <a:pPr marL="457200" indent="-457200">
              <a:lnSpc>
                <a:spcPts val="45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Ask a question sites (</a:t>
            </a:r>
            <a:r>
              <a:rPr lang="en-US" sz="3000" spc="30" dirty="0" err="1">
                <a:solidFill>
                  <a:srgbClr val="FFFFFF"/>
                </a:solidFill>
                <a:latin typeface="Montserrat Light"/>
              </a:rPr>
              <a:t>stackexchange</a:t>
            </a: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, </a:t>
            </a:r>
            <a:r>
              <a:rPr lang="en-US" sz="3000" spc="30" dirty="0" err="1">
                <a:solidFill>
                  <a:srgbClr val="FFFFFF"/>
                </a:solidFill>
                <a:latin typeface="Montserrat Light"/>
              </a:rPr>
              <a:t>quora</a:t>
            </a: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, </a:t>
            </a:r>
            <a:r>
              <a:rPr lang="en-US" sz="3000" spc="30" dirty="0" err="1">
                <a:solidFill>
                  <a:srgbClr val="FFFFFF"/>
                </a:solidFill>
                <a:latin typeface="Montserrat Light"/>
              </a:rPr>
              <a:t>etc</a:t>
            </a: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)</a:t>
            </a:r>
          </a:p>
          <a:p>
            <a:pPr marL="457200" indent="-457200">
              <a:lnSpc>
                <a:spcPts val="45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000" b="0" i="0" spc="30" dirty="0">
                <a:solidFill>
                  <a:srgbClr val="FFFFFF"/>
                </a:solidFill>
                <a:latin typeface="Montserrat Light"/>
              </a:rPr>
              <a:t>DIY resources for your company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41846" y="1028700"/>
            <a:ext cx="6989615" cy="8229600"/>
            <a:chOff x="0" y="0"/>
            <a:chExt cx="6292928" cy="740931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292928" cy="7409317"/>
            </a:xfrm>
            <a:custGeom>
              <a:avLst/>
              <a:gdLst/>
              <a:ahLst/>
              <a:cxnLst/>
              <a:rect l="l" t="t" r="r" b="b"/>
              <a:pathLst>
                <a:path w="6292928" h="7409317">
                  <a:moveTo>
                    <a:pt x="0" y="0"/>
                  </a:moveTo>
                  <a:lnTo>
                    <a:pt x="0" y="7409317"/>
                  </a:lnTo>
                  <a:lnTo>
                    <a:pt x="6292928" y="7409317"/>
                  </a:lnTo>
                  <a:lnTo>
                    <a:pt x="6292928" y="0"/>
                  </a:lnTo>
                  <a:lnTo>
                    <a:pt x="0" y="0"/>
                  </a:lnTo>
                  <a:close/>
                  <a:moveTo>
                    <a:pt x="6231968" y="7348357"/>
                  </a:moveTo>
                  <a:lnTo>
                    <a:pt x="59690" y="7348357"/>
                  </a:lnTo>
                  <a:lnTo>
                    <a:pt x="59690" y="59690"/>
                  </a:lnTo>
                  <a:lnTo>
                    <a:pt x="6231968" y="59690"/>
                  </a:lnTo>
                  <a:lnTo>
                    <a:pt x="6231968" y="734835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134600" y="1253853"/>
            <a:ext cx="6400799" cy="604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 i="0" spc="190" dirty="0">
                <a:solidFill>
                  <a:srgbClr val="FFFFFF"/>
                </a:solidFill>
                <a:latin typeface="Montserrat Classic"/>
              </a:rPr>
              <a:t>Paid Resources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134600" y="2247901"/>
            <a:ext cx="6400799" cy="6162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5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000" b="0" i="0" spc="30" dirty="0">
                <a:solidFill>
                  <a:srgbClr val="FFFFFF"/>
                </a:solidFill>
                <a:latin typeface="Montserrat Light"/>
              </a:rPr>
              <a:t>Professional development workshops (onsite and off-site)</a:t>
            </a:r>
          </a:p>
          <a:p>
            <a:pPr marL="457200" indent="-457200">
              <a:lnSpc>
                <a:spcPts val="45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Subscription, cheap, or freemium paid sites: </a:t>
            </a:r>
            <a:r>
              <a:rPr lang="en-US" sz="3000" spc="30" dirty="0" err="1">
                <a:solidFill>
                  <a:srgbClr val="FFFFFF"/>
                </a:solidFill>
                <a:latin typeface="Montserrat Light"/>
              </a:rPr>
              <a:t>CodeAcademy</a:t>
            </a: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, Udemy, LinkedIn Learning, </a:t>
            </a:r>
            <a:r>
              <a:rPr lang="en-US" sz="3000" spc="30" dirty="0" err="1">
                <a:solidFill>
                  <a:srgbClr val="FFFFFF"/>
                </a:solidFill>
                <a:latin typeface="Montserrat Light"/>
              </a:rPr>
              <a:t>Skillshare</a:t>
            </a: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 </a:t>
            </a:r>
            <a:r>
              <a:rPr lang="en-US" sz="3000" spc="30" dirty="0" err="1">
                <a:solidFill>
                  <a:srgbClr val="FFFFFF"/>
                </a:solidFill>
                <a:latin typeface="Montserrat Light"/>
              </a:rPr>
              <a:t>etc</a:t>
            </a:r>
            <a:endParaRPr lang="en-US" sz="3000" spc="30" dirty="0">
              <a:solidFill>
                <a:srgbClr val="FFFFFF"/>
              </a:solidFill>
              <a:latin typeface="Montserrat Light"/>
            </a:endParaRPr>
          </a:p>
          <a:p>
            <a:pPr marL="457200" indent="-457200">
              <a:lnSpc>
                <a:spcPts val="4500"/>
              </a:lnSpc>
              <a:buFont typeface="Arial" panose="020B0604020202020204" pitchFamily="34" charset="0"/>
              <a:buChar char="•"/>
            </a:pPr>
            <a:r>
              <a:rPr lang="en-US" sz="3000" b="0" i="0" spc="30" dirty="0">
                <a:solidFill>
                  <a:srgbClr val="FFFFFF"/>
                </a:solidFill>
                <a:latin typeface="Montserrat Light"/>
              </a:rPr>
              <a:t>University courses</a:t>
            </a:r>
          </a:p>
          <a:p>
            <a:pPr marL="457200" indent="-457200">
              <a:lnSpc>
                <a:spcPts val="4500"/>
              </a:lnSpc>
              <a:buFont typeface="Arial" panose="020B0604020202020204" pitchFamily="34" charset="0"/>
              <a:buChar char="•"/>
            </a:pPr>
            <a:r>
              <a:rPr lang="en-US" sz="3000" spc="30" dirty="0">
                <a:solidFill>
                  <a:srgbClr val="FFFFFF"/>
                </a:solidFill>
                <a:latin typeface="Montserrat Light"/>
              </a:rPr>
              <a:t>Books/</a:t>
            </a:r>
            <a:r>
              <a:rPr lang="en-US" sz="3000" spc="30" dirty="0" err="1">
                <a:solidFill>
                  <a:srgbClr val="FFFFFF"/>
                </a:solidFill>
                <a:latin typeface="Montserrat Light"/>
              </a:rPr>
              <a:t>ebooks</a:t>
            </a:r>
            <a:endParaRPr lang="en-US" sz="3000" b="0" i="0" spc="30" dirty="0">
              <a:solidFill>
                <a:srgbClr val="FFFFFF"/>
              </a:solidFill>
              <a:latin typeface="Montserrat Light"/>
            </a:endParaRPr>
          </a:p>
          <a:p>
            <a:pPr marL="457200" indent="-457200">
              <a:lnSpc>
                <a:spcPts val="4500"/>
              </a:lnSpc>
              <a:buFont typeface="Arial" panose="020B0604020202020204" pitchFamily="34" charset="0"/>
              <a:buChar char="•"/>
            </a:pPr>
            <a:endParaRPr lang="en-US" sz="3000" b="0" i="0" spc="30" dirty="0">
              <a:solidFill>
                <a:srgbClr val="FFFFFF"/>
              </a:solidFill>
              <a:latin typeface="Montserra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92A0B3-128A-4028-9EE5-F27EA73E7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181100"/>
            <a:ext cx="14249400" cy="8984033"/>
          </a:xfrm>
          <a:prstGeom prst="rect">
            <a:avLst/>
          </a:prstGeom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B622D5A1-3099-4D29-8B06-42AA596FD6FE}"/>
              </a:ext>
            </a:extLst>
          </p:cNvPr>
          <p:cNvSpPr txBox="1"/>
          <p:nvPr/>
        </p:nvSpPr>
        <p:spPr>
          <a:xfrm>
            <a:off x="-609600" y="201858"/>
            <a:ext cx="17449800" cy="9792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450"/>
              </a:lnSpc>
            </a:pPr>
            <a:r>
              <a:rPr lang="en-US" sz="6500" i="0" spc="-65" dirty="0">
                <a:solidFill>
                  <a:srgbClr val="10609D"/>
                </a:solidFill>
                <a:latin typeface="Montserrat Classic"/>
              </a:rPr>
              <a:t>CHECK THE AGE OF YOUR RESOURCES</a:t>
            </a:r>
          </a:p>
        </p:txBody>
      </p:sp>
    </p:spTree>
    <p:extLst>
      <p:ext uri="{BB962C8B-B14F-4D97-AF65-F5344CB8AC3E}">
        <p14:creationId xmlns:p14="http://schemas.microsoft.com/office/powerpoint/2010/main" val="685527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622D5A1-3099-4D29-8B06-42AA596FD6FE}"/>
              </a:ext>
            </a:extLst>
          </p:cNvPr>
          <p:cNvSpPr txBox="1"/>
          <p:nvPr/>
        </p:nvSpPr>
        <p:spPr>
          <a:xfrm>
            <a:off x="514350" y="201858"/>
            <a:ext cx="13868400" cy="9792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50"/>
              </a:lnSpc>
            </a:pPr>
            <a:r>
              <a:rPr lang="en-US" sz="6500" i="0" spc="-65" dirty="0">
                <a:solidFill>
                  <a:srgbClr val="10609D"/>
                </a:solidFill>
                <a:latin typeface="Montserrat Classic"/>
              </a:rPr>
              <a:t>CHECK QUALITY OF RESOURCES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8789E3-5818-4832-84CA-3B14552EC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790700"/>
            <a:ext cx="6791325" cy="3040561"/>
          </a:xfrm>
          <a:prstGeom prst="rect">
            <a:avLst/>
          </a:prstGeom>
        </p:spPr>
      </p:pic>
      <p:pic>
        <p:nvPicPr>
          <p:cNvPr id="2050" name="Picture 2" descr="Image result for r commander">
            <a:extLst>
              <a:ext uri="{FF2B5EF4-FFF2-40B4-BE49-F238E27FC236}">
                <a16:creationId xmlns:a16="http://schemas.microsoft.com/office/drawing/2014/main" id="{2B103F52-5DFF-4650-B6F9-DC27EC354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800" y="1562100"/>
            <a:ext cx="7716395" cy="833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9C56BE-8F3B-45A6-8159-937D9FBF8A2B}"/>
              </a:ext>
            </a:extLst>
          </p:cNvPr>
          <p:cNvSpPr txBox="1"/>
          <p:nvPr/>
        </p:nvSpPr>
        <p:spPr>
          <a:xfrm>
            <a:off x="10820400" y="8039100"/>
            <a:ext cx="533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R Commander makes it point and click like SPSS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2E8253-4B26-4C32-924B-B0ADA2D59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740" y="5762905"/>
            <a:ext cx="7930260" cy="291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37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1393</TotalTime>
  <Words>559</Words>
  <Application>Microsoft Office PowerPoint</Application>
  <PresentationFormat>Custom</PresentationFormat>
  <Paragraphs>99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Montserrat Light</vt:lpstr>
      <vt:lpstr>Arial</vt:lpstr>
      <vt:lpstr>Calibri</vt:lpstr>
      <vt:lpstr>Montserrat Classic</vt:lpstr>
      <vt:lpstr>Comic Sans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Meetup Presentation 2019</dc:title>
  <cp:lastModifiedBy>Lyndon Walker</cp:lastModifiedBy>
  <cp:revision>77</cp:revision>
  <dcterms:created xsi:type="dcterms:W3CDTF">2006-08-16T00:00:00Z</dcterms:created>
  <dcterms:modified xsi:type="dcterms:W3CDTF">2019-11-25T04:40:08Z</dcterms:modified>
  <dc:identifier>DADrnwfKG-k</dc:identifier>
</cp:coreProperties>
</file>

<file path=docProps/thumbnail.jpeg>
</file>